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BE9E9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472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D3B2A-0E64-47B5-B08B-64D8BC8972AB}" type="datetimeFigureOut">
              <a:rPr lang="ru-RU" smtClean="0"/>
              <a:t>21.05.2024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FF477-26D2-4B99-A08E-93A18A67F6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6286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4D4C8-0579-4A65-8780-88A9F8980560}" type="datetime1">
              <a:rPr lang="ru-RU" smtClean="0"/>
              <a:t>21.05.2024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C9BD-FF06-453B-8985-42E1767D76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8417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7C31-57C8-4907-AA50-C65AE5E67635}" type="datetime1">
              <a:rPr lang="ru-RU" smtClean="0"/>
              <a:t>21.05.2024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C9BD-FF06-453B-8985-42E1767D76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3649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0FC78-BADD-415E-B5CC-1AB2577D9FEC}" type="datetime1">
              <a:rPr lang="ru-RU" smtClean="0"/>
              <a:t>21.05.2024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C9BD-FF06-453B-8985-42E1767D76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9019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A5F86-50B6-42B3-968D-70A8A196A029}" type="datetime1">
              <a:rPr lang="ru-RU" smtClean="0"/>
              <a:t>21.05.2024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C9BD-FF06-453B-8985-42E1767D76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2328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78BFD-B477-41D1-A646-9A99C2311B7D}" type="datetime1">
              <a:rPr lang="ru-RU" smtClean="0"/>
              <a:t>21.05.2024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C9BD-FF06-453B-8985-42E1767D76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950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5B7A0-0688-4E59-829E-C94B656A1ED1}" type="datetime1">
              <a:rPr lang="ru-RU" smtClean="0"/>
              <a:t>21.05.2024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C9BD-FF06-453B-8985-42E1767D76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3837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F2CAA-FAD8-4CB0-B10B-BC86A6F1DE99}" type="datetime1">
              <a:rPr lang="ru-RU" smtClean="0"/>
              <a:t>21.05.2024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C9BD-FF06-453B-8985-42E1767D76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8803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CB9B2-C58F-40A7-9DF2-E4A34F212D70}" type="datetime1">
              <a:rPr lang="ru-RU" smtClean="0"/>
              <a:t>21.05.2024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C9BD-FF06-453B-8985-42E1767D76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5214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C120C-A642-4048-9B2D-637C0357DA76}" type="datetime1">
              <a:rPr lang="ru-RU" smtClean="0"/>
              <a:t>21.05.2024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C9BD-FF06-453B-8985-42E1767D76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1724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763FA-5EDD-4B8B-9F58-01DF698CBC66}" type="datetime1">
              <a:rPr lang="ru-RU" smtClean="0"/>
              <a:t>21.05.2024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C9BD-FF06-453B-8985-42E1767D76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7127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0777F-295B-4F3C-911C-6E5E311335EB}" type="datetime1">
              <a:rPr lang="ru-RU" smtClean="0"/>
              <a:t>21.05.2024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C9BD-FF06-453B-8985-42E1767D76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8132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74E7C-42E9-49B5-8B42-5633C638DCC5}" type="datetime1">
              <a:rPr lang="ru-RU" smtClean="0"/>
              <a:t>21.05.2024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DC9BD-FF06-453B-8985-42E1767D76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1438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7.mp4"/><Relationship Id="rId7" Type="http://schemas.openxmlformats.org/officeDocument/2006/relationships/image" Target="../media/image20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7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4.png"/><Relationship Id="rId1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16.png"/><Relationship Id="rId4" Type="http://schemas.openxmlformats.org/officeDocument/2006/relationships/video" Target="../media/media2.mp4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18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Оценка геометрии трещины автоГРП при росте в высоту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anchor="b">
            <a:normAutofit/>
          </a:bodyPr>
          <a:lstStyle/>
          <a:p>
            <a:pPr algn="r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Иващенко Денис Владимирович</a:t>
            </a:r>
          </a:p>
          <a:p>
            <a:pPr algn="r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СПбПУ,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ВШТМиМФ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гр. 5030103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/00301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314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842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3200">
                <a:latin typeface="Times New Roman" panose="02020603050405020304" pitchFamily="18" charset="0"/>
                <a:cs typeface="Times New Roman" panose="02020603050405020304" pitchFamily="18" charset="0"/>
              </a:rPr>
              <a:t>раскрытие трещины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C9BD-FF06-453B-8985-42E1767D768A}" type="slidenum">
              <a:rPr lang="ru-RU" smtClean="0"/>
              <a:t>10</a:t>
            </a:fld>
            <a:endParaRPr lang="ru-RU"/>
          </a:p>
        </p:txBody>
      </p:sp>
      <p:pic>
        <p:nvPicPr>
          <p:cNvPr id="3" name="w1">
            <a:hlinkClick r:id="" action="ppaction://media"/>
            <a:extLst>
              <a:ext uri="{FF2B5EF4-FFF2-40B4-BE49-F238E27FC236}">
                <a16:creationId xmlns:a16="http://schemas.microsoft.com/office/drawing/2014/main" id="{90AF3845-054A-4362-8263-E4B4040250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2525" y="1373145"/>
            <a:ext cx="4657893" cy="4675209"/>
          </a:xfrm>
          <a:prstGeom prst="rect">
            <a:avLst/>
          </a:prstGeom>
        </p:spPr>
      </p:pic>
      <p:pic>
        <p:nvPicPr>
          <p:cNvPr id="4" name="w2">
            <a:hlinkClick r:id="" action="ppaction://media"/>
            <a:extLst>
              <a:ext uri="{FF2B5EF4-FFF2-40B4-BE49-F238E27FC236}">
                <a16:creationId xmlns:a16="http://schemas.microsoft.com/office/drawing/2014/main" id="{36DB75EF-E496-4FAF-8E0A-F583DBDE64D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95233" y="1367345"/>
            <a:ext cx="4657893" cy="467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86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4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842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</a:t>
            </a:r>
          </a:p>
        </p:txBody>
      </p:sp>
      <p:grpSp>
        <p:nvGrpSpPr>
          <p:cNvPr id="126" name="Группа 125"/>
          <p:cNvGrpSpPr/>
          <p:nvPr/>
        </p:nvGrpSpPr>
        <p:grpSpPr>
          <a:xfrm>
            <a:off x="7599680" y="1347183"/>
            <a:ext cx="2955106" cy="4687343"/>
            <a:chOff x="6594425" y="1641823"/>
            <a:chExt cx="4011161" cy="5048295"/>
          </a:xfrm>
        </p:grpSpPr>
        <p:grpSp>
          <p:nvGrpSpPr>
            <p:cNvPr id="23" name="Группа 22"/>
            <p:cNvGrpSpPr>
              <a:grpSpLocks noChangeAspect="1"/>
            </p:cNvGrpSpPr>
            <p:nvPr/>
          </p:nvGrpSpPr>
          <p:grpSpPr>
            <a:xfrm>
              <a:off x="6625776" y="2536467"/>
              <a:ext cx="3979810" cy="3252778"/>
              <a:chOff x="755374" y="1321904"/>
              <a:chExt cx="5645426" cy="5068957"/>
            </a:xfrm>
          </p:grpSpPr>
          <p:sp>
            <p:nvSpPr>
              <p:cNvPr id="24" name="Прямоугольник 23"/>
              <p:cNvSpPr/>
              <p:nvPr/>
            </p:nvSpPr>
            <p:spPr>
              <a:xfrm>
                <a:off x="755374" y="1321904"/>
                <a:ext cx="5645426" cy="506895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5" name="Прямоугольник 24"/>
              <p:cNvSpPr/>
              <p:nvPr/>
            </p:nvSpPr>
            <p:spPr>
              <a:xfrm>
                <a:off x="755374" y="1321904"/>
                <a:ext cx="5645426" cy="98397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6" name="Прямоугольник 25"/>
              <p:cNvSpPr/>
              <p:nvPr/>
            </p:nvSpPr>
            <p:spPr>
              <a:xfrm>
                <a:off x="755374" y="5019261"/>
                <a:ext cx="5645426" cy="13716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7" name="Прямоугольник 26"/>
              <p:cNvSpPr/>
              <p:nvPr/>
            </p:nvSpPr>
            <p:spPr>
              <a:xfrm>
                <a:off x="755374" y="3192116"/>
                <a:ext cx="5645426" cy="72390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8" name="Полилиния 27"/>
              <p:cNvSpPr/>
              <p:nvPr/>
            </p:nvSpPr>
            <p:spPr>
              <a:xfrm>
                <a:off x="755374" y="2016687"/>
                <a:ext cx="2713383" cy="3220278"/>
              </a:xfrm>
              <a:custGeom>
                <a:avLst/>
                <a:gdLst>
                  <a:gd name="connsiteX0" fmla="*/ 19878 w 1977895"/>
                  <a:gd name="connsiteY0" fmla="*/ 0 h 3429000"/>
                  <a:gd name="connsiteX1" fmla="*/ 1977887 w 1977895"/>
                  <a:gd name="connsiteY1" fmla="*/ 1133061 h 3429000"/>
                  <a:gd name="connsiteX2" fmla="*/ 0 w 1977895"/>
                  <a:gd name="connsiteY2" fmla="*/ 3429000 h 3429000"/>
                  <a:gd name="connsiteX0" fmla="*/ 19878 w 2122754"/>
                  <a:gd name="connsiteY0" fmla="*/ 0 h 3429000"/>
                  <a:gd name="connsiteX1" fmla="*/ 2122747 w 2122754"/>
                  <a:gd name="connsiteY1" fmla="*/ 1520688 h 3429000"/>
                  <a:gd name="connsiteX2" fmla="*/ 0 w 2122754"/>
                  <a:gd name="connsiteY2" fmla="*/ 3429000 h 3429000"/>
                  <a:gd name="connsiteX0" fmla="*/ 0 w 2103026"/>
                  <a:gd name="connsiteY0" fmla="*/ 0 h 2295939"/>
                  <a:gd name="connsiteX1" fmla="*/ 2102869 w 2103026"/>
                  <a:gd name="connsiteY1" fmla="*/ 1520688 h 2295939"/>
                  <a:gd name="connsiteX2" fmla="*/ 119410 w 2103026"/>
                  <a:gd name="connsiteY2" fmla="*/ 2295939 h 2295939"/>
                  <a:gd name="connsiteX0" fmla="*/ 0 w 2103048"/>
                  <a:gd name="connsiteY0" fmla="*/ 0 h 2298297"/>
                  <a:gd name="connsiteX1" fmla="*/ 2102869 w 2103048"/>
                  <a:gd name="connsiteY1" fmla="*/ 1520688 h 2298297"/>
                  <a:gd name="connsiteX2" fmla="*/ 119410 w 2103048"/>
                  <a:gd name="connsiteY2" fmla="*/ 2295939 h 2298297"/>
                  <a:gd name="connsiteX0" fmla="*/ 42164 w 2145065"/>
                  <a:gd name="connsiteY0" fmla="*/ 0 h 3211230"/>
                  <a:gd name="connsiteX1" fmla="*/ 2145033 w 2145065"/>
                  <a:gd name="connsiteY1" fmla="*/ 1520688 h 3211230"/>
                  <a:gd name="connsiteX2" fmla="*/ 0 w 2145065"/>
                  <a:gd name="connsiteY2" fmla="*/ 3210339 h 3211230"/>
                  <a:gd name="connsiteX0" fmla="*/ 0 w 2164160"/>
                  <a:gd name="connsiteY0" fmla="*/ 0 h 3221170"/>
                  <a:gd name="connsiteX1" fmla="*/ 2164156 w 2164160"/>
                  <a:gd name="connsiteY1" fmla="*/ 1530627 h 3221170"/>
                  <a:gd name="connsiteX2" fmla="*/ 19123 w 2164160"/>
                  <a:gd name="connsiteY2" fmla="*/ 3220278 h 3221170"/>
                  <a:gd name="connsiteX0" fmla="*/ 8735 w 2145034"/>
                  <a:gd name="connsiteY0" fmla="*/ 0 h 3221170"/>
                  <a:gd name="connsiteX1" fmla="*/ 2145033 w 2145034"/>
                  <a:gd name="connsiteY1" fmla="*/ 1530627 h 3221170"/>
                  <a:gd name="connsiteX2" fmla="*/ 0 w 2145034"/>
                  <a:gd name="connsiteY2" fmla="*/ 3220278 h 3221170"/>
                  <a:gd name="connsiteX0" fmla="*/ 8735 w 2161749"/>
                  <a:gd name="connsiteY0" fmla="*/ 0 h 3221035"/>
                  <a:gd name="connsiteX1" fmla="*/ 2161748 w 2161749"/>
                  <a:gd name="connsiteY1" fmla="*/ 1311966 h 3221035"/>
                  <a:gd name="connsiteX2" fmla="*/ 0 w 2161749"/>
                  <a:gd name="connsiteY2" fmla="*/ 3220278 h 3221035"/>
                  <a:gd name="connsiteX0" fmla="*/ 8735 w 2161749"/>
                  <a:gd name="connsiteY0" fmla="*/ 0 h 3221035"/>
                  <a:gd name="connsiteX1" fmla="*/ 2161748 w 2161749"/>
                  <a:gd name="connsiteY1" fmla="*/ 1311966 h 3221035"/>
                  <a:gd name="connsiteX2" fmla="*/ 0 w 2161749"/>
                  <a:gd name="connsiteY2" fmla="*/ 3220278 h 3221035"/>
                  <a:gd name="connsiteX0" fmla="*/ 8735 w 2161749"/>
                  <a:gd name="connsiteY0" fmla="*/ 0 h 3220278"/>
                  <a:gd name="connsiteX1" fmla="*/ 2161748 w 2161749"/>
                  <a:gd name="connsiteY1" fmla="*/ 1311966 h 3220278"/>
                  <a:gd name="connsiteX2" fmla="*/ 0 w 2161749"/>
                  <a:gd name="connsiteY2" fmla="*/ 3220278 h 3220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61749" h="3220278">
                    <a:moveTo>
                      <a:pt x="8735" y="0"/>
                    </a:moveTo>
                    <a:cubicBezTo>
                      <a:pt x="983825" y="2484"/>
                      <a:pt x="2163204" y="775253"/>
                      <a:pt x="2161748" y="1311966"/>
                    </a:cubicBezTo>
                    <a:cubicBezTo>
                      <a:pt x="2160292" y="1848679"/>
                      <a:pt x="1247429" y="3208683"/>
                      <a:pt x="0" y="3220278"/>
                    </a:cubicBezTo>
                  </a:path>
                </a:pathLst>
              </a:custGeom>
              <a:solidFill>
                <a:srgbClr val="FBE9E9">
                  <a:alpha val="3764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56" name="Полилиния 55"/>
            <p:cNvSpPr/>
            <p:nvPr/>
          </p:nvSpPr>
          <p:spPr>
            <a:xfrm>
              <a:off x="7399663" y="3167889"/>
              <a:ext cx="3179708" cy="1741193"/>
            </a:xfrm>
            <a:custGeom>
              <a:avLst/>
              <a:gdLst>
                <a:gd name="connsiteX0" fmla="*/ 288235 w 4296463"/>
                <a:gd name="connsiteY0" fmla="*/ 40604 h 2484071"/>
                <a:gd name="connsiteX1" fmla="*/ 3747052 w 4296463"/>
                <a:gd name="connsiteY1" fmla="*/ 60483 h 2484071"/>
                <a:gd name="connsiteX2" fmla="*/ 4055165 w 4296463"/>
                <a:gd name="connsiteY2" fmla="*/ 617074 h 2484071"/>
                <a:gd name="connsiteX3" fmla="*/ 1401418 w 4296463"/>
                <a:gd name="connsiteY3" fmla="*/ 825796 h 2484071"/>
                <a:gd name="connsiteX4" fmla="*/ 1302026 w 4296463"/>
                <a:gd name="connsiteY4" fmla="*/ 1461900 h 2484071"/>
                <a:gd name="connsiteX5" fmla="*/ 3846444 w 4296463"/>
                <a:gd name="connsiteY5" fmla="*/ 1481778 h 2484071"/>
                <a:gd name="connsiteX6" fmla="*/ 4224131 w 4296463"/>
                <a:gd name="connsiteY6" fmla="*/ 2177517 h 2484071"/>
                <a:gd name="connsiteX7" fmla="*/ 3578087 w 4296463"/>
                <a:gd name="connsiteY7" fmla="*/ 2465752 h 2484071"/>
                <a:gd name="connsiteX8" fmla="*/ 0 w 4296463"/>
                <a:gd name="connsiteY8" fmla="*/ 2455813 h 2484071"/>
                <a:gd name="connsiteX0" fmla="*/ 288235 w 4254453"/>
                <a:gd name="connsiteY0" fmla="*/ 44602 h 2488069"/>
                <a:gd name="connsiteX1" fmla="*/ 3747052 w 4254453"/>
                <a:gd name="connsiteY1" fmla="*/ 64481 h 2488069"/>
                <a:gd name="connsiteX2" fmla="*/ 3518452 w 4254453"/>
                <a:gd name="connsiteY2" fmla="*/ 680707 h 2488069"/>
                <a:gd name="connsiteX3" fmla="*/ 1401418 w 4254453"/>
                <a:gd name="connsiteY3" fmla="*/ 829794 h 2488069"/>
                <a:gd name="connsiteX4" fmla="*/ 1302026 w 4254453"/>
                <a:gd name="connsiteY4" fmla="*/ 1465898 h 2488069"/>
                <a:gd name="connsiteX5" fmla="*/ 3846444 w 4254453"/>
                <a:gd name="connsiteY5" fmla="*/ 1485776 h 2488069"/>
                <a:gd name="connsiteX6" fmla="*/ 4224131 w 4254453"/>
                <a:gd name="connsiteY6" fmla="*/ 2181515 h 2488069"/>
                <a:gd name="connsiteX7" fmla="*/ 3578087 w 4254453"/>
                <a:gd name="connsiteY7" fmla="*/ 2469750 h 2488069"/>
                <a:gd name="connsiteX8" fmla="*/ 0 w 4254453"/>
                <a:gd name="connsiteY8" fmla="*/ 2459811 h 2488069"/>
                <a:gd name="connsiteX0" fmla="*/ 288235 w 4254453"/>
                <a:gd name="connsiteY0" fmla="*/ 44602 h 2488069"/>
                <a:gd name="connsiteX1" fmla="*/ 3747052 w 4254453"/>
                <a:gd name="connsiteY1" fmla="*/ 64481 h 2488069"/>
                <a:gd name="connsiteX2" fmla="*/ 3518452 w 4254453"/>
                <a:gd name="connsiteY2" fmla="*/ 680707 h 2488069"/>
                <a:gd name="connsiteX3" fmla="*/ 1401418 w 4254453"/>
                <a:gd name="connsiteY3" fmla="*/ 829794 h 2488069"/>
                <a:gd name="connsiteX4" fmla="*/ 1302026 w 4254453"/>
                <a:gd name="connsiteY4" fmla="*/ 1465898 h 2488069"/>
                <a:gd name="connsiteX5" fmla="*/ 3846444 w 4254453"/>
                <a:gd name="connsiteY5" fmla="*/ 1485776 h 2488069"/>
                <a:gd name="connsiteX6" fmla="*/ 4224131 w 4254453"/>
                <a:gd name="connsiteY6" fmla="*/ 2181515 h 2488069"/>
                <a:gd name="connsiteX7" fmla="*/ 3578087 w 4254453"/>
                <a:gd name="connsiteY7" fmla="*/ 2469750 h 2488069"/>
                <a:gd name="connsiteX8" fmla="*/ 0 w 4254453"/>
                <a:gd name="connsiteY8" fmla="*/ 2459811 h 2488069"/>
                <a:gd name="connsiteX0" fmla="*/ 288235 w 4254453"/>
                <a:gd name="connsiteY0" fmla="*/ 10393 h 2453860"/>
                <a:gd name="connsiteX1" fmla="*/ 3707296 w 4254453"/>
                <a:gd name="connsiteY1" fmla="*/ 149542 h 2453860"/>
                <a:gd name="connsiteX2" fmla="*/ 3518452 w 4254453"/>
                <a:gd name="connsiteY2" fmla="*/ 646498 h 2453860"/>
                <a:gd name="connsiteX3" fmla="*/ 1401418 w 4254453"/>
                <a:gd name="connsiteY3" fmla="*/ 795585 h 2453860"/>
                <a:gd name="connsiteX4" fmla="*/ 1302026 w 4254453"/>
                <a:gd name="connsiteY4" fmla="*/ 1431689 h 2453860"/>
                <a:gd name="connsiteX5" fmla="*/ 3846444 w 4254453"/>
                <a:gd name="connsiteY5" fmla="*/ 1451567 h 2453860"/>
                <a:gd name="connsiteX6" fmla="*/ 4224131 w 4254453"/>
                <a:gd name="connsiteY6" fmla="*/ 2147306 h 2453860"/>
                <a:gd name="connsiteX7" fmla="*/ 3578087 w 4254453"/>
                <a:gd name="connsiteY7" fmla="*/ 2435541 h 2453860"/>
                <a:gd name="connsiteX8" fmla="*/ 0 w 4254453"/>
                <a:gd name="connsiteY8" fmla="*/ 2425602 h 2453860"/>
                <a:gd name="connsiteX0" fmla="*/ 288235 w 4254453"/>
                <a:gd name="connsiteY0" fmla="*/ 26881 h 2470348"/>
                <a:gd name="connsiteX1" fmla="*/ 3707296 w 4254453"/>
                <a:gd name="connsiteY1" fmla="*/ 166030 h 2470348"/>
                <a:gd name="connsiteX2" fmla="*/ 3518452 w 4254453"/>
                <a:gd name="connsiteY2" fmla="*/ 662986 h 2470348"/>
                <a:gd name="connsiteX3" fmla="*/ 1401418 w 4254453"/>
                <a:gd name="connsiteY3" fmla="*/ 812073 h 2470348"/>
                <a:gd name="connsiteX4" fmla="*/ 1302026 w 4254453"/>
                <a:gd name="connsiteY4" fmla="*/ 1448177 h 2470348"/>
                <a:gd name="connsiteX5" fmla="*/ 3846444 w 4254453"/>
                <a:gd name="connsiteY5" fmla="*/ 1468055 h 2470348"/>
                <a:gd name="connsiteX6" fmla="*/ 4224131 w 4254453"/>
                <a:gd name="connsiteY6" fmla="*/ 2163794 h 2470348"/>
                <a:gd name="connsiteX7" fmla="*/ 3578087 w 4254453"/>
                <a:gd name="connsiteY7" fmla="*/ 2452029 h 2470348"/>
                <a:gd name="connsiteX8" fmla="*/ 0 w 4254453"/>
                <a:gd name="connsiteY8" fmla="*/ 2442090 h 2470348"/>
                <a:gd name="connsiteX0" fmla="*/ 288235 w 4254453"/>
                <a:gd name="connsiteY0" fmla="*/ 26881 h 2470348"/>
                <a:gd name="connsiteX1" fmla="*/ 3707296 w 4254453"/>
                <a:gd name="connsiteY1" fmla="*/ 166030 h 2470348"/>
                <a:gd name="connsiteX2" fmla="*/ 3518452 w 4254453"/>
                <a:gd name="connsiteY2" fmla="*/ 662986 h 2470348"/>
                <a:gd name="connsiteX3" fmla="*/ 1798983 w 4254453"/>
                <a:gd name="connsiteY3" fmla="*/ 752438 h 2470348"/>
                <a:gd name="connsiteX4" fmla="*/ 1302026 w 4254453"/>
                <a:gd name="connsiteY4" fmla="*/ 1448177 h 2470348"/>
                <a:gd name="connsiteX5" fmla="*/ 3846444 w 4254453"/>
                <a:gd name="connsiteY5" fmla="*/ 1468055 h 2470348"/>
                <a:gd name="connsiteX6" fmla="*/ 4224131 w 4254453"/>
                <a:gd name="connsiteY6" fmla="*/ 2163794 h 2470348"/>
                <a:gd name="connsiteX7" fmla="*/ 3578087 w 4254453"/>
                <a:gd name="connsiteY7" fmla="*/ 2452029 h 2470348"/>
                <a:gd name="connsiteX8" fmla="*/ 0 w 4254453"/>
                <a:gd name="connsiteY8" fmla="*/ 2442090 h 2470348"/>
                <a:gd name="connsiteX0" fmla="*/ 288235 w 4238602"/>
                <a:gd name="connsiteY0" fmla="*/ 26881 h 2470348"/>
                <a:gd name="connsiteX1" fmla="*/ 3707296 w 4238602"/>
                <a:gd name="connsiteY1" fmla="*/ 166030 h 2470348"/>
                <a:gd name="connsiteX2" fmla="*/ 3518452 w 4238602"/>
                <a:gd name="connsiteY2" fmla="*/ 662986 h 2470348"/>
                <a:gd name="connsiteX3" fmla="*/ 1798983 w 4238602"/>
                <a:gd name="connsiteY3" fmla="*/ 752438 h 2470348"/>
                <a:gd name="connsiteX4" fmla="*/ 1938131 w 4238602"/>
                <a:gd name="connsiteY4" fmla="*/ 1428299 h 2470348"/>
                <a:gd name="connsiteX5" fmla="*/ 3846444 w 4238602"/>
                <a:gd name="connsiteY5" fmla="*/ 1468055 h 2470348"/>
                <a:gd name="connsiteX6" fmla="*/ 4224131 w 4238602"/>
                <a:gd name="connsiteY6" fmla="*/ 2163794 h 2470348"/>
                <a:gd name="connsiteX7" fmla="*/ 3578087 w 4238602"/>
                <a:gd name="connsiteY7" fmla="*/ 2452029 h 2470348"/>
                <a:gd name="connsiteX8" fmla="*/ 0 w 4238602"/>
                <a:gd name="connsiteY8" fmla="*/ 2442090 h 2470348"/>
                <a:gd name="connsiteX0" fmla="*/ 288235 w 4022045"/>
                <a:gd name="connsiteY0" fmla="*/ 26881 h 2463835"/>
                <a:gd name="connsiteX1" fmla="*/ 3707296 w 4022045"/>
                <a:gd name="connsiteY1" fmla="*/ 166030 h 2463835"/>
                <a:gd name="connsiteX2" fmla="*/ 3518452 w 4022045"/>
                <a:gd name="connsiteY2" fmla="*/ 662986 h 2463835"/>
                <a:gd name="connsiteX3" fmla="*/ 1798983 w 4022045"/>
                <a:gd name="connsiteY3" fmla="*/ 752438 h 2463835"/>
                <a:gd name="connsiteX4" fmla="*/ 1938131 w 4022045"/>
                <a:gd name="connsiteY4" fmla="*/ 1428299 h 2463835"/>
                <a:gd name="connsiteX5" fmla="*/ 3846444 w 4022045"/>
                <a:gd name="connsiteY5" fmla="*/ 1468055 h 2463835"/>
                <a:gd name="connsiteX6" fmla="*/ 3906079 w 4022045"/>
                <a:gd name="connsiteY6" fmla="*/ 2253246 h 2463835"/>
                <a:gd name="connsiteX7" fmla="*/ 3578087 w 4022045"/>
                <a:gd name="connsiteY7" fmla="*/ 2452029 h 2463835"/>
                <a:gd name="connsiteX8" fmla="*/ 0 w 4022045"/>
                <a:gd name="connsiteY8" fmla="*/ 2442090 h 2463835"/>
                <a:gd name="connsiteX0" fmla="*/ 288235 w 4108308"/>
                <a:gd name="connsiteY0" fmla="*/ 26881 h 2449278"/>
                <a:gd name="connsiteX1" fmla="*/ 3707296 w 4108308"/>
                <a:gd name="connsiteY1" fmla="*/ 166030 h 2449278"/>
                <a:gd name="connsiteX2" fmla="*/ 3518452 w 4108308"/>
                <a:gd name="connsiteY2" fmla="*/ 662986 h 2449278"/>
                <a:gd name="connsiteX3" fmla="*/ 1798983 w 4108308"/>
                <a:gd name="connsiteY3" fmla="*/ 752438 h 2449278"/>
                <a:gd name="connsiteX4" fmla="*/ 1938131 w 4108308"/>
                <a:gd name="connsiteY4" fmla="*/ 1428299 h 2449278"/>
                <a:gd name="connsiteX5" fmla="*/ 3846444 w 4108308"/>
                <a:gd name="connsiteY5" fmla="*/ 1468055 h 2449278"/>
                <a:gd name="connsiteX6" fmla="*/ 3906079 w 4108308"/>
                <a:gd name="connsiteY6" fmla="*/ 2253246 h 2449278"/>
                <a:gd name="connsiteX7" fmla="*/ 2117035 w 4108308"/>
                <a:gd name="connsiteY7" fmla="*/ 2432150 h 2449278"/>
                <a:gd name="connsiteX8" fmla="*/ 0 w 4108308"/>
                <a:gd name="connsiteY8" fmla="*/ 2442090 h 2449278"/>
                <a:gd name="connsiteX0" fmla="*/ 288235 w 3990944"/>
                <a:gd name="connsiteY0" fmla="*/ 26881 h 2459796"/>
                <a:gd name="connsiteX1" fmla="*/ 3707296 w 3990944"/>
                <a:gd name="connsiteY1" fmla="*/ 166030 h 2459796"/>
                <a:gd name="connsiteX2" fmla="*/ 3518452 w 3990944"/>
                <a:gd name="connsiteY2" fmla="*/ 662986 h 2459796"/>
                <a:gd name="connsiteX3" fmla="*/ 1798983 w 3990944"/>
                <a:gd name="connsiteY3" fmla="*/ 752438 h 2459796"/>
                <a:gd name="connsiteX4" fmla="*/ 1938131 w 3990944"/>
                <a:gd name="connsiteY4" fmla="*/ 1428299 h 2459796"/>
                <a:gd name="connsiteX5" fmla="*/ 3846444 w 3990944"/>
                <a:gd name="connsiteY5" fmla="*/ 1468055 h 2459796"/>
                <a:gd name="connsiteX6" fmla="*/ 3438940 w 3990944"/>
                <a:gd name="connsiteY6" fmla="*/ 2372515 h 2459796"/>
                <a:gd name="connsiteX7" fmla="*/ 2117035 w 3990944"/>
                <a:gd name="connsiteY7" fmla="*/ 2432150 h 2459796"/>
                <a:gd name="connsiteX8" fmla="*/ 0 w 3990944"/>
                <a:gd name="connsiteY8" fmla="*/ 2442090 h 2459796"/>
                <a:gd name="connsiteX0" fmla="*/ 288235 w 3990944"/>
                <a:gd name="connsiteY0" fmla="*/ 26881 h 2448122"/>
                <a:gd name="connsiteX1" fmla="*/ 3707296 w 3990944"/>
                <a:gd name="connsiteY1" fmla="*/ 166030 h 2448122"/>
                <a:gd name="connsiteX2" fmla="*/ 3518452 w 3990944"/>
                <a:gd name="connsiteY2" fmla="*/ 662986 h 2448122"/>
                <a:gd name="connsiteX3" fmla="*/ 1798983 w 3990944"/>
                <a:gd name="connsiteY3" fmla="*/ 752438 h 2448122"/>
                <a:gd name="connsiteX4" fmla="*/ 1938131 w 3990944"/>
                <a:gd name="connsiteY4" fmla="*/ 1428299 h 2448122"/>
                <a:gd name="connsiteX5" fmla="*/ 3727174 w 3990944"/>
                <a:gd name="connsiteY5" fmla="*/ 1637021 h 2448122"/>
                <a:gd name="connsiteX6" fmla="*/ 3438940 w 3990944"/>
                <a:gd name="connsiteY6" fmla="*/ 2372515 h 2448122"/>
                <a:gd name="connsiteX7" fmla="*/ 2117035 w 3990944"/>
                <a:gd name="connsiteY7" fmla="*/ 2432150 h 2448122"/>
                <a:gd name="connsiteX8" fmla="*/ 0 w 3990944"/>
                <a:gd name="connsiteY8" fmla="*/ 2442090 h 2448122"/>
                <a:gd name="connsiteX0" fmla="*/ 288235 w 3990944"/>
                <a:gd name="connsiteY0" fmla="*/ 26881 h 2448122"/>
                <a:gd name="connsiteX1" fmla="*/ 3707296 w 3990944"/>
                <a:gd name="connsiteY1" fmla="*/ 166030 h 2448122"/>
                <a:gd name="connsiteX2" fmla="*/ 3518452 w 3990944"/>
                <a:gd name="connsiteY2" fmla="*/ 662986 h 2448122"/>
                <a:gd name="connsiteX3" fmla="*/ 1798983 w 3990944"/>
                <a:gd name="connsiteY3" fmla="*/ 752438 h 2448122"/>
                <a:gd name="connsiteX4" fmla="*/ 1938131 w 3990944"/>
                <a:gd name="connsiteY4" fmla="*/ 1428299 h 2448122"/>
                <a:gd name="connsiteX5" fmla="*/ 3727174 w 3990944"/>
                <a:gd name="connsiteY5" fmla="*/ 1637021 h 2448122"/>
                <a:gd name="connsiteX6" fmla="*/ 3438940 w 3990944"/>
                <a:gd name="connsiteY6" fmla="*/ 2372515 h 2448122"/>
                <a:gd name="connsiteX7" fmla="*/ 2117035 w 3990944"/>
                <a:gd name="connsiteY7" fmla="*/ 2432150 h 2448122"/>
                <a:gd name="connsiteX8" fmla="*/ 0 w 3990944"/>
                <a:gd name="connsiteY8" fmla="*/ 2442090 h 2448122"/>
                <a:gd name="connsiteX0" fmla="*/ 288235 w 3990944"/>
                <a:gd name="connsiteY0" fmla="*/ 26881 h 2448122"/>
                <a:gd name="connsiteX1" fmla="*/ 3707296 w 3990944"/>
                <a:gd name="connsiteY1" fmla="*/ 166030 h 2448122"/>
                <a:gd name="connsiteX2" fmla="*/ 3518452 w 3990944"/>
                <a:gd name="connsiteY2" fmla="*/ 662986 h 2448122"/>
                <a:gd name="connsiteX3" fmla="*/ 1798983 w 3990944"/>
                <a:gd name="connsiteY3" fmla="*/ 881646 h 2448122"/>
                <a:gd name="connsiteX4" fmla="*/ 1938131 w 3990944"/>
                <a:gd name="connsiteY4" fmla="*/ 1428299 h 2448122"/>
                <a:gd name="connsiteX5" fmla="*/ 3727174 w 3990944"/>
                <a:gd name="connsiteY5" fmla="*/ 1637021 h 2448122"/>
                <a:gd name="connsiteX6" fmla="*/ 3438940 w 3990944"/>
                <a:gd name="connsiteY6" fmla="*/ 2372515 h 2448122"/>
                <a:gd name="connsiteX7" fmla="*/ 2117035 w 3990944"/>
                <a:gd name="connsiteY7" fmla="*/ 2432150 h 2448122"/>
                <a:gd name="connsiteX8" fmla="*/ 0 w 3990944"/>
                <a:gd name="connsiteY8" fmla="*/ 2442090 h 2448122"/>
                <a:gd name="connsiteX0" fmla="*/ 288235 w 3979826"/>
                <a:gd name="connsiteY0" fmla="*/ 11788 h 2433029"/>
                <a:gd name="connsiteX1" fmla="*/ 3707296 w 3979826"/>
                <a:gd name="connsiteY1" fmla="*/ 150937 h 2433029"/>
                <a:gd name="connsiteX2" fmla="*/ 3548269 w 3979826"/>
                <a:gd name="connsiteY2" fmla="*/ 737345 h 2433029"/>
                <a:gd name="connsiteX3" fmla="*/ 1798983 w 3979826"/>
                <a:gd name="connsiteY3" fmla="*/ 866553 h 2433029"/>
                <a:gd name="connsiteX4" fmla="*/ 1938131 w 3979826"/>
                <a:gd name="connsiteY4" fmla="*/ 1413206 h 2433029"/>
                <a:gd name="connsiteX5" fmla="*/ 3727174 w 3979826"/>
                <a:gd name="connsiteY5" fmla="*/ 1621928 h 2433029"/>
                <a:gd name="connsiteX6" fmla="*/ 3438940 w 3979826"/>
                <a:gd name="connsiteY6" fmla="*/ 2357422 h 2433029"/>
                <a:gd name="connsiteX7" fmla="*/ 2117035 w 3979826"/>
                <a:gd name="connsiteY7" fmla="*/ 2417057 h 2433029"/>
                <a:gd name="connsiteX8" fmla="*/ 0 w 3979826"/>
                <a:gd name="connsiteY8" fmla="*/ 2426997 h 2433029"/>
                <a:gd name="connsiteX0" fmla="*/ 288235 w 3979826"/>
                <a:gd name="connsiteY0" fmla="*/ 11788 h 2431432"/>
                <a:gd name="connsiteX1" fmla="*/ 3707296 w 3979826"/>
                <a:gd name="connsiteY1" fmla="*/ 150937 h 2431432"/>
                <a:gd name="connsiteX2" fmla="*/ 3548269 w 3979826"/>
                <a:gd name="connsiteY2" fmla="*/ 737345 h 2431432"/>
                <a:gd name="connsiteX3" fmla="*/ 1798983 w 3979826"/>
                <a:gd name="connsiteY3" fmla="*/ 866553 h 2431432"/>
                <a:gd name="connsiteX4" fmla="*/ 1938131 w 3979826"/>
                <a:gd name="connsiteY4" fmla="*/ 1413206 h 2431432"/>
                <a:gd name="connsiteX5" fmla="*/ 3727174 w 3979826"/>
                <a:gd name="connsiteY5" fmla="*/ 1621928 h 2431432"/>
                <a:gd name="connsiteX6" fmla="*/ 3319670 w 3979826"/>
                <a:gd name="connsiteY6" fmla="*/ 2277909 h 2431432"/>
                <a:gd name="connsiteX7" fmla="*/ 2117035 w 3979826"/>
                <a:gd name="connsiteY7" fmla="*/ 2417057 h 2431432"/>
                <a:gd name="connsiteX8" fmla="*/ 0 w 3979826"/>
                <a:gd name="connsiteY8" fmla="*/ 2426997 h 2431432"/>
                <a:gd name="connsiteX0" fmla="*/ 288235 w 3979826"/>
                <a:gd name="connsiteY0" fmla="*/ 11788 h 2431432"/>
                <a:gd name="connsiteX1" fmla="*/ 3707296 w 3979826"/>
                <a:gd name="connsiteY1" fmla="*/ 150937 h 2431432"/>
                <a:gd name="connsiteX2" fmla="*/ 3548269 w 3979826"/>
                <a:gd name="connsiteY2" fmla="*/ 737345 h 2431432"/>
                <a:gd name="connsiteX3" fmla="*/ 1798983 w 3979826"/>
                <a:gd name="connsiteY3" fmla="*/ 866553 h 2431432"/>
                <a:gd name="connsiteX4" fmla="*/ 1938131 w 3979826"/>
                <a:gd name="connsiteY4" fmla="*/ 1413206 h 2431432"/>
                <a:gd name="connsiteX5" fmla="*/ 3637722 w 3979826"/>
                <a:gd name="connsiteY5" fmla="*/ 1562293 h 2431432"/>
                <a:gd name="connsiteX6" fmla="*/ 3319670 w 3979826"/>
                <a:gd name="connsiteY6" fmla="*/ 2277909 h 2431432"/>
                <a:gd name="connsiteX7" fmla="*/ 2117035 w 3979826"/>
                <a:gd name="connsiteY7" fmla="*/ 2417057 h 2431432"/>
                <a:gd name="connsiteX8" fmla="*/ 0 w 3979826"/>
                <a:gd name="connsiteY8" fmla="*/ 2426997 h 24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79826" h="2431432">
                  <a:moveTo>
                    <a:pt x="288235" y="11788"/>
                  </a:moveTo>
                  <a:cubicBezTo>
                    <a:pt x="1703732" y="-26312"/>
                    <a:pt x="3163957" y="30011"/>
                    <a:pt x="3707296" y="150937"/>
                  </a:cubicBezTo>
                  <a:cubicBezTo>
                    <a:pt x="4250635" y="271863"/>
                    <a:pt x="3866321" y="618076"/>
                    <a:pt x="3548269" y="737345"/>
                  </a:cubicBezTo>
                  <a:cubicBezTo>
                    <a:pt x="3230217" y="856614"/>
                    <a:pt x="2067339" y="753910"/>
                    <a:pt x="1798983" y="866553"/>
                  </a:cubicBezTo>
                  <a:cubicBezTo>
                    <a:pt x="1530627" y="979196"/>
                    <a:pt x="1631675" y="1297249"/>
                    <a:pt x="1938131" y="1413206"/>
                  </a:cubicBezTo>
                  <a:cubicBezTo>
                    <a:pt x="2244587" y="1529163"/>
                    <a:pt x="3407466" y="1418176"/>
                    <a:pt x="3637722" y="1562293"/>
                  </a:cubicBezTo>
                  <a:cubicBezTo>
                    <a:pt x="3867979" y="1706410"/>
                    <a:pt x="3573118" y="2135448"/>
                    <a:pt x="3319670" y="2277909"/>
                  </a:cubicBezTo>
                  <a:cubicBezTo>
                    <a:pt x="3066222" y="2420370"/>
                    <a:pt x="2670313" y="2392209"/>
                    <a:pt x="2117035" y="2417057"/>
                  </a:cubicBezTo>
                  <a:cubicBezTo>
                    <a:pt x="1563757" y="2441905"/>
                    <a:pt x="694082" y="2426997"/>
                    <a:pt x="0" y="2426997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61" name="Прямая со стрелкой 60"/>
            <p:cNvCxnSpPr/>
            <p:nvPr/>
          </p:nvCxnSpPr>
          <p:spPr>
            <a:xfrm flipH="1">
              <a:off x="7066111" y="2072640"/>
              <a:ext cx="970449" cy="14654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/>
                <p:cNvSpPr txBox="1"/>
                <p:nvPr/>
              </p:nvSpPr>
              <p:spPr>
                <a:xfrm>
                  <a:off x="7223422" y="1641823"/>
                  <a:ext cx="1982211" cy="29833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Трещина ГРП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67" name="TextBox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3422" y="1641823"/>
                  <a:ext cx="1982211" cy="298330"/>
                </a:xfrm>
                <a:prstGeom prst="rect">
                  <a:avLst/>
                </a:prstGeom>
                <a:blipFill>
                  <a:blip r:embed="rId2"/>
                  <a:stretch>
                    <a:fillRect l="-5439" r="-3766" b="-3333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Прямая соединительная линия 68"/>
            <p:cNvCxnSpPr/>
            <p:nvPr/>
          </p:nvCxnSpPr>
          <p:spPr>
            <a:xfrm flipH="1">
              <a:off x="8453120" y="3167889"/>
              <a:ext cx="375920" cy="48971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/>
            <p:cNvCxnSpPr/>
            <p:nvPr/>
          </p:nvCxnSpPr>
          <p:spPr>
            <a:xfrm flipH="1">
              <a:off x="8538608" y="3189505"/>
              <a:ext cx="521512" cy="67937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Прямая соединительная линия 71"/>
            <p:cNvCxnSpPr>
              <a:endCxn id="56" idx="3"/>
            </p:cNvCxnSpPr>
            <p:nvPr/>
          </p:nvCxnSpPr>
          <p:spPr>
            <a:xfrm flipH="1">
              <a:off x="8836972" y="3189505"/>
              <a:ext cx="468238" cy="59893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Прямая соединительная линия 74"/>
            <p:cNvCxnSpPr/>
            <p:nvPr/>
          </p:nvCxnSpPr>
          <p:spPr>
            <a:xfrm flipH="1">
              <a:off x="9153017" y="3189505"/>
              <a:ext cx="416936" cy="54314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Прямая соединительная линия 76"/>
            <p:cNvCxnSpPr/>
            <p:nvPr/>
          </p:nvCxnSpPr>
          <p:spPr>
            <a:xfrm flipH="1">
              <a:off x="9374593" y="3217402"/>
              <a:ext cx="416936" cy="54314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Прямая соединительная линия 77"/>
            <p:cNvCxnSpPr/>
            <p:nvPr/>
          </p:nvCxnSpPr>
          <p:spPr>
            <a:xfrm flipH="1">
              <a:off x="10032035" y="3297468"/>
              <a:ext cx="334060" cy="43518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Прямая соединительная линия 79"/>
            <p:cNvCxnSpPr/>
            <p:nvPr/>
          </p:nvCxnSpPr>
          <p:spPr>
            <a:xfrm flipH="1">
              <a:off x="9695037" y="3219842"/>
              <a:ext cx="416936" cy="54314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Прямая соединительная линия 80"/>
            <p:cNvCxnSpPr/>
            <p:nvPr/>
          </p:nvCxnSpPr>
          <p:spPr>
            <a:xfrm flipH="1">
              <a:off x="8304200" y="3177336"/>
              <a:ext cx="241361" cy="31442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Прямая соединительная линия 82"/>
            <p:cNvCxnSpPr/>
            <p:nvPr/>
          </p:nvCxnSpPr>
          <p:spPr>
            <a:xfrm flipH="1">
              <a:off x="8120978" y="3177336"/>
              <a:ext cx="128846" cy="16784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Прямая соединительная линия 84"/>
            <p:cNvCxnSpPr/>
            <p:nvPr/>
          </p:nvCxnSpPr>
          <p:spPr>
            <a:xfrm flipH="1">
              <a:off x="8036560" y="3971525"/>
              <a:ext cx="684624" cy="87572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Прямая соединительная линия 86"/>
            <p:cNvCxnSpPr/>
            <p:nvPr/>
          </p:nvCxnSpPr>
          <p:spPr>
            <a:xfrm flipH="1">
              <a:off x="8279997" y="4145691"/>
              <a:ext cx="613225" cy="79884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Прямая соединительная линия 88"/>
            <p:cNvCxnSpPr/>
            <p:nvPr/>
          </p:nvCxnSpPr>
          <p:spPr>
            <a:xfrm flipH="1">
              <a:off x="8615681" y="4226303"/>
              <a:ext cx="524175" cy="68284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Прямая соединительная линия 90"/>
            <p:cNvCxnSpPr/>
            <p:nvPr/>
          </p:nvCxnSpPr>
          <p:spPr>
            <a:xfrm flipH="1">
              <a:off x="8964621" y="4221050"/>
              <a:ext cx="485578" cy="63256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Прямая соединительная линия 93"/>
            <p:cNvCxnSpPr/>
            <p:nvPr/>
          </p:nvCxnSpPr>
          <p:spPr>
            <a:xfrm flipH="1">
              <a:off x="9265484" y="4248134"/>
              <a:ext cx="470813" cy="61332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Прямая соединительная линия 95"/>
            <p:cNvCxnSpPr/>
            <p:nvPr/>
          </p:nvCxnSpPr>
          <p:spPr>
            <a:xfrm flipH="1">
              <a:off x="9601518" y="4298091"/>
              <a:ext cx="430518" cy="56083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Прямая соединительная линия 97"/>
            <p:cNvCxnSpPr/>
            <p:nvPr/>
          </p:nvCxnSpPr>
          <p:spPr>
            <a:xfrm flipH="1">
              <a:off x="9851221" y="4318449"/>
              <a:ext cx="429114" cy="55900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Прямая соединительная линия 99"/>
            <p:cNvCxnSpPr/>
            <p:nvPr/>
          </p:nvCxnSpPr>
          <p:spPr>
            <a:xfrm flipH="1">
              <a:off x="7691411" y="4571491"/>
              <a:ext cx="289551" cy="37719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Прямоугольник 101"/>
            <p:cNvSpPr/>
            <p:nvPr/>
          </p:nvSpPr>
          <p:spPr>
            <a:xfrm>
              <a:off x="6594425" y="2536467"/>
              <a:ext cx="45719" cy="325277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04" name="Прямая со стрелкой 103"/>
            <p:cNvCxnSpPr/>
            <p:nvPr/>
          </p:nvCxnSpPr>
          <p:spPr>
            <a:xfrm flipV="1">
              <a:off x="7582192" y="4760089"/>
              <a:ext cx="1033489" cy="160007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/>
                <p:cNvSpPr txBox="1"/>
                <p:nvPr/>
              </p:nvSpPr>
              <p:spPr>
                <a:xfrm>
                  <a:off x="7158037" y="6391789"/>
                  <a:ext cx="1314221" cy="2983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АвтоГРП</m:t>
                        </m:r>
                      </m:oMath>
                    </m:oMathPara>
                  </a14:m>
                  <a:endParaRPr lang="ru-RU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6" name="TextBox 1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8037" y="6391789"/>
                  <a:ext cx="1314221" cy="298329"/>
                </a:xfrm>
                <a:prstGeom prst="rect">
                  <a:avLst/>
                </a:prstGeom>
                <a:blipFill>
                  <a:blip r:embed="rId3"/>
                  <a:stretch>
                    <a:fillRect l="-5660" r="-5660" b="-6522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7" name="Номер слайда 10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C9BD-FF06-453B-8985-42E1767D768A}" type="slidenum">
              <a:rPr lang="ru-RU" smtClean="0"/>
              <a:t>2</a:t>
            </a:fld>
            <a:endParaRPr lang="ru-RU"/>
          </a:p>
        </p:txBody>
      </p:sp>
      <p:sp>
        <p:nvSpPr>
          <p:cNvPr id="127" name="Прямоугольник 126"/>
          <p:cNvSpPr/>
          <p:nvPr/>
        </p:nvSpPr>
        <p:spPr>
          <a:xfrm>
            <a:off x="599440" y="1513840"/>
            <a:ext cx="6319520" cy="45206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 автоГРП связана с непроизводительной закачкой жидкости в пласт при поддержании пластового давления.</a:t>
            </a:r>
          </a:p>
          <a:p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корректного управления закачкой необходимо понимать геометрию трещины автоГРП.</a:t>
            </a:r>
          </a:p>
          <a:p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Корректное моделирование эффекта автоГРП подразумевает решение связанной 3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пороупругости, что влечет большие вычислительные затраты и трудности реализации.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/>
              <p:cNvSpPr txBox="1"/>
              <p:nvPr/>
            </p:nvSpPr>
            <p:spPr>
              <a:xfrm>
                <a:off x="5838908" y="1608697"/>
                <a:ext cx="10900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Скважина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8" name="TextBox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908" y="1608697"/>
                <a:ext cx="1090042" cy="276999"/>
              </a:xfrm>
              <a:prstGeom prst="rect">
                <a:avLst/>
              </a:prstGeom>
              <a:blipFill>
                <a:blip r:embed="rId4"/>
                <a:stretch>
                  <a:fillRect l="-5028" r="-5028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Прямая со стрелкой 128"/>
          <p:cNvCxnSpPr/>
          <p:nvPr/>
        </p:nvCxnSpPr>
        <p:spPr>
          <a:xfrm>
            <a:off x="6814010" y="1980553"/>
            <a:ext cx="716614" cy="4602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7097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842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задачи</a:t>
            </a:r>
          </a:p>
        </p:txBody>
      </p:sp>
      <p:grpSp>
        <p:nvGrpSpPr>
          <p:cNvPr id="3" name="Группа 2"/>
          <p:cNvGrpSpPr>
            <a:grpSpLocks noChangeAspect="1"/>
          </p:cNvGrpSpPr>
          <p:nvPr/>
        </p:nvGrpSpPr>
        <p:grpSpPr>
          <a:xfrm>
            <a:off x="8155281" y="1241034"/>
            <a:ext cx="2729266" cy="2227370"/>
            <a:chOff x="6173747" y="2202390"/>
            <a:chExt cx="4040240" cy="3297264"/>
          </a:xfrm>
        </p:grpSpPr>
        <p:sp>
          <p:nvSpPr>
            <p:cNvPr id="58" name="Параллелограмм 57">
              <a:extLst>
                <a:ext uri="{FF2B5EF4-FFF2-40B4-BE49-F238E27FC236}">
                  <a16:creationId xmlns:a16="http://schemas.microsoft.com/office/drawing/2014/main" id="{1A29CB08-08BE-4B27-BFBD-3B1EC77E1E42}"/>
                </a:ext>
              </a:extLst>
            </p:cNvPr>
            <p:cNvSpPr/>
            <p:nvPr/>
          </p:nvSpPr>
          <p:spPr>
            <a:xfrm rot="5400000" flipH="1">
              <a:off x="6648840" y="3371034"/>
              <a:ext cx="2531383" cy="1297564"/>
            </a:xfrm>
            <a:prstGeom prst="parallelogram">
              <a:avLst>
                <a:gd name="adj" fmla="val 99399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787F598A-CB11-4D1B-B420-242A8627E364}"/>
                </a:ext>
              </a:extLst>
            </p:cNvPr>
            <p:cNvSpPr/>
            <p:nvPr/>
          </p:nvSpPr>
          <p:spPr>
            <a:xfrm rot="5400000">
              <a:off x="6646694" y="4609557"/>
              <a:ext cx="1233274" cy="118626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1" name="Параллелограмм 60">
              <a:extLst>
                <a:ext uri="{FF2B5EF4-FFF2-40B4-BE49-F238E27FC236}">
                  <a16:creationId xmlns:a16="http://schemas.microsoft.com/office/drawing/2014/main" id="{4EA9D405-DB6D-4468-A924-DC6E6A054CD5}"/>
                </a:ext>
              </a:extLst>
            </p:cNvPr>
            <p:cNvSpPr/>
            <p:nvPr/>
          </p:nvSpPr>
          <p:spPr>
            <a:xfrm>
              <a:off x="7264299" y="2817670"/>
              <a:ext cx="2948720" cy="1852562"/>
            </a:xfrm>
            <a:prstGeom prst="parallelogram">
              <a:avLst>
                <a:gd name="adj" fmla="val 100292"/>
              </a:avLst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2" name="Параллелограмм 61">
              <a:extLst>
                <a:ext uri="{FF2B5EF4-FFF2-40B4-BE49-F238E27FC236}">
                  <a16:creationId xmlns:a16="http://schemas.microsoft.com/office/drawing/2014/main" id="{E26986FA-10E4-4E81-9A3C-DD230414D98B}"/>
                </a:ext>
              </a:extLst>
            </p:cNvPr>
            <p:cNvSpPr/>
            <p:nvPr/>
          </p:nvSpPr>
          <p:spPr>
            <a:xfrm rot="5400000" flipH="1">
              <a:off x="5559511" y="2816629"/>
              <a:ext cx="3085836" cy="1857363"/>
            </a:xfrm>
            <a:prstGeom prst="parallelogram">
              <a:avLst>
                <a:gd name="adj" fmla="val 99399"/>
              </a:avLst>
            </a:prstGeom>
            <a:noFill/>
            <a:ln>
              <a:solidFill>
                <a:schemeClr val="bg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3" name="Прямоугольник 62">
              <a:extLst>
                <a:ext uri="{FF2B5EF4-FFF2-40B4-BE49-F238E27FC236}">
                  <a16:creationId xmlns:a16="http://schemas.microsoft.com/office/drawing/2014/main" id="{F3BCD81C-3DFA-420E-B65B-9D801A7024D5}"/>
                </a:ext>
              </a:extLst>
            </p:cNvPr>
            <p:cNvSpPr/>
            <p:nvPr/>
          </p:nvSpPr>
          <p:spPr>
            <a:xfrm>
              <a:off x="8031593" y="2206402"/>
              <a:ext cx="2182394" cy="1233275"/>
            </a:xfrm>
            <a:prstGeom prst="rect">
              <a:avLst/>
            </a:prstGeom>
            <a:noFill/>
            <a:ln>
              <a:solidFill>
                <a:schemeClr val="bg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4" name="Параллелограмм 63">
              <a:extLst>
                <a:ext uri="{FF2B5EF4-FFF2-40B4-BE49-F238E27FC236}">
                  <a16:creationId xmlns:a16="http://schemas.microsoft.com/office/drawing/2014/main" id="{F714F3FD-D6E4-46D8-AD1E-608109A9CE72}"/>
                </a:ext>
              </a:extLst>
            </p:cNvPr>
            <p:cNvSpPr/>
            <p:nvPr/>
          </p:nvSpPr>
          <p:spPr>
            <a:xfrm>
              <a:off x="6175359" y="2202393"/>
              <a:ext cx="4038628" cy="1852562"/>
            </a:xfrm>
            <a:prstGeom prst="parallelogram">
              <a:avLst>
                <a:gd name="adj" fmla="val 100292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5" name="Параллелограмм 64">
              <a:extLst>
                <a:ext uri="{FF2B5EF4-FFF2-40B4-BE49-F238E27FC236}">
                  <a16:creationId xmlns:a16="http://schemas.microsoft.com/office/drawing/2014/main" id="{179B2D3A-A34A-4983-A1E1-76BE421D17BF}"/>
                </a:ext>
              </a:extLst>
            </p:cNvPr>
            <p:cNvSpPr/>
            <p:nvPr/>
          </p:nvSpPr>
          <p:spPr>
            <a:xfrm rot="5400000" flipH="1">
              <a:off x="7741018" y="2816228"/>
              <a:ext cx="3085836" cy="1858167"/>
            </a:xfrm>
            <a:prstGeom prst="parallelogram">
              <a:avLst>
                <a:gd name="adj" fmla="val 9939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6" name="Параллелограмм 65">
              <a:extLst>
                <a:ext uri="{FF2B5EF4-FFF2-40B4-BE49-F238E27FC236}">
                  <a16:creationId xmlns:a16="http://schemas.microsoft.com/office/drawing/2014/main" id="{380EEA8B-D940-4086-8CFD-1DFD3BD2C486}"/>
                </a:ext>
              </a:extLst>
            </p:cNvPr>
            <p:cNvSpPr/>
            <p:nvPr/>
          </p:nvSpPr>
          <p:spPr>
            <a:xfrm rot="5400000" flipH="1">
              <a:off x="6652319" y="2816627"/>
              <a:ext cx="3085836" cy="1857361"/>
            </a:xfrm>
            <a:prstGeom prst="parallelogram">
              <a:avLst>
                <a:gd name="adj" fmla="val 99399"/>
              </a:avLst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67" name="Прямая соединительная линия 66">
              <a:extLst>
                <a:ext uri="{FF2B5EF4-FFF2-40B4-BE49-F238E27FC236}">
                  <a16:creationId xmlns:a16="http://schemas.microsoft.com/office/drawing/2014/main" id="{4C0D66CD-4DF7-49E4-A699-6B6077A6052B}"/>
                </a:ext>
              </a:extLst>
            </p:cNvPr>
            <p:cNvCxnSpPr>
              <a:cxnSpLocks/>
            </p:cNvCxnSpPr>
            <p:nvPr/>
          </p:nvCxnSpPr>
          <p:spPr>
            <a:xfrm>
              <a:off x="7268970" y="3978369"/>
              <a:ext cx="0" cy="139441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7CA5FF7C-DDCF-4AD2-9522-36B3C73EED92}"/>
                </a:ext>
              </a:extLst>
            </p:cNvPr>
            <p:cNvSpPr/>
            <p:nvPr/>
          </p:nvSpPr>
          <p:spPr>
            <a:xfrm>
              <a:off x="6175361" y="4054952"/>
              <a:ext cx="2182394" cy="12332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69" name="Группа 68">
              <a:extLst>
                <a:ext uri="{FF2B5EF4-FFF2-40B4-BE49-F238E27FC236}">
                  <a16:creationId xmlns:a16="http://schemas.microsoft.com/office/drawing/2014/main" id="{57CDFDAB-FD43-4FC7-B427-E67365B9DB32}"/>
                </a:ext>
              </a:extLst>
            </p:cNvPr>
            <p:cNvGrpSpPr/>
            <p:nvPr/>
          </p:nvGrpSpPr>
          <p:grpSpPr>
            <a:xfrm>
              <a:off x="7261307" y="4182564"/>
              <a:ext cx="979407" cy="1317090"/>
              <a:chOff x="738199" y="852893"/>
              <a:chExt cx="1712154" cy="2302475"/>
            </a:xfrm>
          </p:grpSpPr>
          <p:grpSp>
            <p:nvGrpSpPr>
              <p:cNvPr id="70" name="Группа 69">
                <a:extLst>
                  <a:ext uri="{FF2B5EF4-FFF2-40B4-BE49-F238E27FC236}">
                    <a16:creationId xmlns:a16="http://schemas.microsoft.com/office/drawing/2014/main" id="{23A5F117-38BA-40AC-A8ED-5C520DC3F35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38199" y="852893"/>
                <a:ext cx="1615458" cy="2210142"/>
                <a:chOff x="-11535178" y="-1749837"/>
                <a:chExt cx="5957428" cy="8150474"/>
              </a:xfrm>
            </p:grpSpPr>
            <p:cxnSp>
              <p:nvCxnSpPr>
                <p:cNvPr id="74" name="Прямая со стрелкой 73">
                  <a:extLst>
                    <a:ext uri="{FF2B5EF4-FFF2-40B4-BE49-F238E27FC236}">
                      <a16:creationId xmlns:a16="http://schemas.microsoft.com/office/drawing/2014/main" id="{B53A87CC-25EE-459B-AD34-77232F40A8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11535178" y="1368020"/>
                  <a:ext cx="5957428" cy="0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Прямая со стрелкой 74">
                  <a:extLst>
                    <a:ext uri="{FF2B5EF4-FFF2-40B4-BE49-F238E27FC236}">
                      <a16:creationId xmlns:a16="http://schemas.microsoft.com/office/drawing/2014/main" id="{CCFD291A-0908-4B04-9974-22316274A2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11535178" y="-1749837"/>
                  <a:ext cx="3117861" cy="3117858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Прямая со стрелкой 75">
                  <a:extLst>
                    <a:ext uri="{FF2B5EF4-FFF2-40B4-BE49-F238E27FC236}">
                      <a16:creationId xmlns:a16="http://schemas.microsoft.com/office/drawing/2014/main" id="{09147B52-F2F2-4DAD-8F81-B6BAD6E8D9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11502534" y="1368020"/>
                  <a:ext cx="0" cy="5032617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6E75B639-56C9-4E7D-9F07-8679F9A1122C}"/>
                      </a:ext>
                    </a:extLst>
                  </p:cNvPr>
                  <p:cNvSpPr txBox="1"/>
                  <p:nvPr/>
                </p:nvSpPr>
                <p:spPr>
                  <a:xfrm>
                    <a:off x="1632138" y="852893"/>
                    <a:ext cx="121700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ru-RU" dirty="0"/>
                  </a:p>
                </p:txBody>
              </p:sp>
            </mc:Choice>
            <mc:Fallback xmlns="">
              <p:sp>
                <p:nvSpPr>
                  <p:cNvPr id="103" name="TextBox 102">
                    <a:extLst>
                      <a:ext uri="{FF2B5EF4-FFF2-40B4-BE49-F238E27FC236}">
                        <a16:creationId xmlns:a16="http://schemas.microsoft.com/office/drawing/2014/main" id="{6E75B639-56C9-4E7D-9F07-8679F9A112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32138" y="852893"/>
                    <a:ext cx="121700" cy="18466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5000" r="-15000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259FDD0A-E49D-454F-8688-CD9066A3306C}"/>
                      </a:ext>
                    </a:extLst>
                  </p:cNvPr>
                  <p:cNvSpPr txBox="1"/>
                  <p:nvPr/>
                </p:nvSpPr>
                <p:spPr>
                  <a:xfrm>
                    <a:off x="2325895" y="1825383"/>
                    <a:ext cx="124458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ru-RU" dirty="0"/>
                  </a:p>
                </p:txBody>
              </p:sp>
            </mc:Choice>
            <mc:Fallback xmlns=""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259FDD0A-E49D-454F-8688-CD9066A330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25895" y="1825383"/>
                    <a:ext cx="124458" cy="18466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30000" r="-30000" b="-23333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9867F772-95F1-44B6-A902-C1F662F0FF6F}"/>
                      </a:ext>
                    </a:extLst>
                  </p:cNvPr>
                  <p:cNvSpPr txBox="1"/>
                  <p:nvPr/>
                </p:nvSpPr>
                <p:spPr>
                  <a:xfrm>
                    <a:off x="852632" y="2970702"/>
                    <a:ext cx="111634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ru-RU" dirty="0"/>
                  </a:p>
                </p:txBody>
              </p:sp>
            </mc:Choice>
            <mc:Fallback xmlns=""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9867F772-95F1-44B6-A902-C1F662F0FF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2632" y="2970702"/>
                    <a:ext cx="111634" cy="18466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5789" r="-15789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C9BD-FF06-453B-8985-42E1767D768A}" type="slidenum">
              <a:rPr lang="ru-RU" smtClean="0"/>
              <a:t>3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68442" y="3579850"/>
            <a:ext cx="2527420" cy="2776500"/>
          </a:xfrm>
          <a:prstGeom prst="rect">
            <a:avLst/>
          </a:prstGeom>
        </p:spPr>
      </p:pic>
      <p:sp>
        <p:nvSpPr>
          <p:cNvPr id="24" name="Прямоугольник 23"/>
          <p:cNvSpPr/>
          <p:nvPr/>
        </p:nvSpPr>
        <p:spPr>
          <a:xfrm>
            <a:off x="599439" y="1513840"/>
            <a:ext cx="7337147" cy="45206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Используемая геометрия трещины –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PKN (Perkins-Kern-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Nordgren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Высота трещины постоянна по всей ее длине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Длина трещины много больше высоты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Каждое вертикальное сечение трещины представляет собой эллипс</a:t>
            </a:r>
          </a:p>
        </p:txBody>
      </p:sp>
    </p:spTree>
    <p:extLst>
      <p:ext uri="{BB962C8B-B14F-4D97-AF65-F5344CB8AC3E}">
        <p14:creationId xmlns:p14="http://schemas.microsoft.com/office/powerpoint/2010/main" val="1714907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842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задачи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C9BD-FF06-453B-8985-42E1767D768A}" type="slidenum">
              <a:rPr lang="ru-RU" smtClean="0"/>
              <a:t>4</a:t>
            </a:fld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683" y="521383"/>
            <a:ext cx="5270469" cy="294336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683" y="3516499"/>
            <a:ext cx="4879877" cy="2830497"/>
          </a:xfrm>
          <a:prstGeom prst="rect">
            <a:avLst/>
          </a:prstGeom>
        </p:spPr>
      </p:pic>
      <p:sp>
        <p:nvSpPr>
          <p:cNvPr id="77" name="Прямоугольник 76"/>
          <p:cNvSpPr/>
          <p:nvPr/>
        </p:nvSpPr>
        <p:spPr>
          <a:xfrm>
            <a:off x="599440" y="1513840"/>
            <a:ext cx="5400545" cy="45206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Исходная задача разбивается на следующие подзадачи:</a:t>
            </a:r>
          </a:p>
          <a:p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Определение поля давлений путём решения задачи фильтрации с заданным объемом закачки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Нахождение обратных напряжений, вызванных изменением порового давления вокруг трещины, методом потенциала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Определение раскрытия трещины путём приложения найденного давления и обратных напряжений на стенку трещины</a:t>
            </a:r>
          </a:p>
          <a:p>
            <a:pPr marL="342900" indent="-342900">
              <a:buFont typeface="+mj-lt"/>
              <a:buAutoNum type="arabicPeriod"/>
            </a:pP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598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842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Задача фильтрации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C9BD-FF06-453B-8985-42E1767D768A}" type="slidenum">
              <a:rPr lang="ru-RU" smtClean="0"/>
              <a:t>5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201" y="2358586"/>
            <a:ext cx="5778089" cy="23926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/>
              <p:cNvSpPr/>
              <p:nvPr/>
            </p:nvSpPr>
            <p:spPr>
              <a:xfrm>
                <a:off x="838200" y="1422972"/>
                <a:ext cx="5400545" cy="45206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Уравнения в области:</a:t>
                </a:r>
              </a:p>
              <a:p>
                <a:endParaRPr lang="ru-RU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sSub>
                        <m:sSubPr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f>
                        <m:fPr>
                          <m:ctrlP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ru-RU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ru-RU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𝑑𝑖𝑣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den>
                          </m:f>
                          <m: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ru-RU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Граничные условия:</a:t>
                </a:r>
              </a:p>
              <a:p>
                <a:endParaRPr lang="ru-RU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   </m:t>
                      </m:r>
                      <m:f>
                        <m:fPr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r>
                            <a:rPr lang="ru-RU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ru-RU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ru-RU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ru-RU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ru-R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ru-R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ru-RU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ru-RU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u-RU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  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  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       </m:t>
                      </m:r>
                      <m:sSub>
                        <m:sSubPr>
                          <m:ctrl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  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ru-RU" dirty="0">
                  <a:solidFill>
                    <a:schemeClr val="tx1"/>
                  </a:solidFill>
                </a:endParaRPr>
              </a:p>
              <a:p>
                <a:endParaRPr lang="ru-RU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Прямоугольник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22972"/>
                <a:ext cx="5400545" cy="4520686"/>
              </a:xfrm>
              <a:prstGeom prst="rect">
                <a:avLst/>
              </a:prstGeom>
              <a:blipFill>
                <a:blip r:embed="rId3"/>
                <a:stretch>
                  <a:fillRect l="-1017" t="-6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Прямоугольник 43"/>
          <p:cNvSpPr/>
          <p:nvPr/>
        </p:nvSpPr>
        <p:spPr>
          <a:xfrm>
            <a:off x="6238745" y="5120640"/>
            <a:ext cx="5400545" cy="10893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Задача решается методом конечных элементов. Для решения задачи используется пакет с открытым исходным кодом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FreeFem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++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621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842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Определение обратных напряжений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C9BD-FF06-453B-8985-42E1767D768A}" type="slidenum">
              <a:rPr lang="ru-RU" smtClean="0"/>
              <a:t>6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/>
              <p:cNvSpPr/>
              <p:nvPr/>
            </p:nvSpPr>
            <p:spPr>
              <a:xfrm>
                <a:off x="838200" y="1422972"/>
                <a:ext cx="5400545" cy="271162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Уравнения в области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</m:oMath>
                </a14:m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endParaRPr lang="ru-RU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ru-R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ru-RU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  <m:r>
                                <a:rPr lang="ru-RU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  <m:r>
                                <m:rPr>
                                  <m:nor/>
                                </m:rPr>
                                <a:rPr lang="ru-RU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  <m:e>
                              <m:r>
                                <a:rPr lang="ru-RU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  <m:r>
                                <a:rPr lang="ru-RU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ru-RU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u-RU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𝑑𝑖𝑣</m:t>
                              </m:r>
                              <m:d>
                                <m:dPr>
                                  <m:ctrlPr>
                                    <a:rPr lang="ru-RU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d>
                              <m:r>
                                <a:rPr lang="ru-RU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ru-RU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ru-RU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ru-RU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u-RU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  <m:d>
                                <m:dPr>
                                  <m:ctrlPr>
                                    <a:rPr lang="ru-RU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d>
                              <m:r>
                                <a:rPr lang="ru-RU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ru-RU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m:rPr>
                                  <m:nor/>
                                </m:rPr>
                                <a:rPr lang="ru-RU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ru-RU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ru-RU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ru-R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ru-R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den>
                      </m:f>
                    </m:oMath>
                  </m:oMathPara>
                </a14:m>
                <a:endParaRPr lang="ru-RU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ru-RU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Прямоугольник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22972"/>
                <a:ext cx="5400545" cy="2711629"/>
              </a:xfrm>
              <a:prstGeom prst="rect">
                <a:avLst/>
              </a:prstGeom>
              <a:blipFill>
                <a:blip r:embed="rId2"/>
                <a:stretch>
                  <a:fillRect l="-1017" t="-11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43"/>
              <p:cNvSpPr/>
              <p:nvPr/>
            </p:nvSpPr>
            <p:spPr>
              <a:xfrm>
                <a:off x="838199" y="4134601"/>
                <a:ext cx="5400545" cy="2003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Граничные условия:</a:t>
                </a:r>
              </a:p>
              <a:p>
                <a:endParaRPr lang="ru-RU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   </m:t>
                      </m:r>
                      <m:r>
                        <a:rPr lang="ru-RU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  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ru-RU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ru-RU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Прямоугольник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134601"/>
                <a:ext cx="5400545" cy="2003758"/>
              </a:xfrm>
              <a:prstGeom prst="rect">
                <a:avLst/>
              </a:prstGeom>
              <a:blipFill>
                <a:blip r:embed="rId3"/>
                <a:stretch>
                  <a:fillRect l="-903" t="-15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201" y="2358586"/>
            <a:ext cx="5778089" cy="239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5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842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Решение задачи о раскрытии трещины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C9BD-FF06-453B-8985-42E1767D768A}" type="slidenum">
              <a:rPr lang="ru-RU" smtClean="0"/>
              <a:t>7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/>
              <p:cNvSpPr/>
              <p:nvPr/>
            </p:nvSpPr>
            <p:spPr>
              <a:xfrm>
                <a:off x="838200" y="1422973"/>
                <a:ext cx="5400545" cy="139134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Уравнения в области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</m:oMath>
                </a14:m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endParaRPr lang="ru-RU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ru-R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ru-RU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  <m:r>
                                <a:rPr lang="ru-RU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  <m:r>
                                <m:rPr>
                                  <m:nor/>
                                </m:rPr>
                                <a:rPr lang="ru-RU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  <m:e>
                              <m:r>
                                <a:rPr lang="ru-RU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  <m:r>
                                <a:rPr lang="ru-RU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ru-RU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u-RU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𝑑𝑖𝑣</m:t>
                              </m:r>
                              <m:d>
                                <m:dPr>
                                  <m:ctrlPr>
                                    <a:rPr lang="ru-RU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d>
                              <m:r>
                                <a:rPr lang="ru-RU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ru-RU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ru-RU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ru-RU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u-RU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  <m:d>
                                <m:dPr>
                                  <m:ctrlPr>
                                    <a:rPr lang="ru-RU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Прямоугольник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22973"/>
                <a:ext cx="5400545" cy="1391348"/>
              </a:xfrm>
              <a:prstGeom prst="rect">
                <a:avLst/>
              </a:prstGeom>
              <a:blipFill>
                <a:blip r:embed="rId2"/>
                <a:stretch>
                  <a:fillRect l="-1017" t="-21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43"/>
              <p:cNvSpPr/>
              <p:nvPr/>
            </p:nvSpPr>
            <p:spPr>
              <a:xfrm>
                <a:off x="838200" y="2976879"/>
                <a:ext cx="5400545" cy="337947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Граничные условия:</a:t>
                </a:r>
              </a:p>
              <a:p>
                <a:endParaRPr lang="ru-RU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    </m:t>
                      </m:r>
                      <m:sSub>
                        <m:sSubPr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ru-R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ru-RU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ru-R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sub>
                      </m:sSub>
                      <m:r>
                        <a:rPr lang="ru-RU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𝑦𝑥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ru-R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ru-RU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ru-R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sub>
                      </m:sSub>
                      <m:r>
                        <a:rPr lang="ru-RU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       </m:t>
                      </m:r>
                      <m:sSub>
                        <m:sSubPr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ru-R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sub>
                      </m:sSub>
                      <m:r>
                        <a:rPr lang="ru-RU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=0,  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ru-R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sub>
                      </m:sSub>
                      <m:r>
                        <a:rPr lang="ru-RU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ru-RU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ru-RU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       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ru-RU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ru-RU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ru-RU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ru-RU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ru-RU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sub>
                      </m:sSub>
                      <m:r>
                        <a:rPr lang="ru-RU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ru-RU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ru-RU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ru-RU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ru-RU" dirty="0">
                  <a:solidFill>
                    <a:schemeClr val="tx1"/>
                  </a:solidFill>
                </a:endParaRPr>
              </a:p>
              <a:p>
                <a:endParaRPr lang="ru-RU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ru-RU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ru-RU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sSub>
                        <m:sSubPr>
                          <m:ctrlPr>
                            <a:rPr lang="ru-RU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ru-RU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ru-RU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ru-RU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ru-RU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ru-RU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ru-RU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sub>
                      </m:sSub>
                      <m:r>
                        <a:rPr lang="ru-RU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ru-RU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ru-RU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ru-RU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ru-RU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ru-RU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a:rPr lang="ru-RU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ru-RU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ru-RU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den>
                      </m:f>
                      <m:sSub>
                        <m:sSubPr>
                          <m:ctrlPr>
                            <a:rPr lang="ru-RU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ru-RU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ru-RU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d>
                        </m:sub>
                      </m:sSub>
                      <m:r>
                        <a:rPr lang="ru-RU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ru-RU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ru-RU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ru-RU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Прямоугольник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76879"/>
                <a:ext cx="5400545" cy="3379471"/>
              </a:xfrm>
              <a:prstGeom prst="rect">
                <a:avLst/>
              </a:prstGeom>
              <a:blipFill>
                <a:blip r:embed="rId3"/>
                <a:stretch>
                  <a:fillRect l="-1017" t="-9550" b="-1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850" y="2050758"/>
            <a:ext cx="5646305" cy="330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38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842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задача фильтрации)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C9BD-FF06-453B-8985-42E1767D768A}" type="slidenum">
              <a:rPr lang="ru-RU" smtClean="0"/>
              <a:t>8</a:t>
            </a:fld>
            <a:endParaRPr lang="ru-RU"/>
          </a:p>
        </p:txBody>
      </p:sp>
      <p:pic>
        <p:nvPicPr>
          <p:cNvPr id="4" name="filtr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190724" y="1319125"/>
            <a:ext cx="5163076" cy="2360611"/>
          </a:xfrm>
          <a:prstGeom prst="rect">
            <a:avLst/>
          </a:prstGeom>
        </p:spPr>
      </p:pic>
      <p:pic>
        <p:nvPicPr>
          <p:cNvPr id="6" name="filtr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90724" y="3679736"/>
            <a:ext cx="5239411" cy="2329694"/>
          </a:xfrm>
          <a:prstGeom prst="rect">
            <a:avLst/>
          </a:prstGeom>
        </p:spPr>
      </p:pic>
      <p:pic>
        <p:nvPicPr>
          <p:cNvPr id="7" name="filtr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8200" y="1319125"/>
            <a:ext cx="4915189" cy="459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35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14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842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(</a:t>
            </a:r>
            <a:r>
              <a:rPr lang="ru-R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бэкстресс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C9BD-FF06-453B-8985-42E1767D768A}" type="slidenum">
              <a:rPr lang="ru-RU" smtClean="0"/>
              <a:t>9</a:t>
            </a:fld>
            <a:endParaRPr lang="ru-RU"/>
          </a:p>
        </p:txBody>
      </p:sp>
      <p:pic>
        <p:nvPicPr>
          <p:cNvPr id="3" name="backstress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" y="1308100"/>
            <a:ext cx="4750259" cy="4594860"/>
          </a:xfrm>
          <a:prstGeom prst="rect">
            <a:avLst/>
          </a:prstGeom>
        </p:spPr>
      </p:pic>
      <p:pic>
        <p:nvPicPr>
          <p:cNvPr id="5" name="backstress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99706" y="1308100"/>
            <a:ext cx="4750259" cy="459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3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14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315</Words>
  <Application>Microsoft Office PowerPoint</Application>
  <PresentationFormat>Широкоэкранный</PresentationFormat>
  <Paragraphs>79</Paragraphs>
  <Slides>10</Slides>
  <Notes>0</Notes>
  <HiddenSlides>0</HiddenSlides>
  <MMClips>7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Times New Roman</vt:lpstr>
      <vt:lpstr>Тема Office</vt:lpstr>
      <vt:lpstr>Оценка геометрии трещины автоГРП при росте в высоту</vt:lpstr>
      <vt:lpstr>Введение</vt:lpstr>
      <vt:lpstr>Постановка задачи</vt:lpstr>
      <vt:lpstr>Постановка задачи</vt:lpstr>
      <vt:lpstr>Задача фильтрации</vt:lpstr>
      <vt:lpstr>Определение обратных напряжений</vt:lpstr>
      <vt:lpstr>Решение задачи о раскрытии трещины</vt:lpstr>
      <vt:lpstr>Результаты (задача фильтрации)</vt:lpstr>
      <vt:lpstr>Результаты (бэкстресс)</vt:lpstr>
      <vt:lpstr>Результаты (раскрытие трещины)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Denis Ivashchenko</dc:creator>
  <cp:lastModifiedBy>Operator</cp:lastModifiedBy>
  <cp:revision>33</cp:revision>
  <dcterms:created xsi:type="dcterms:W3CDTF">2024-05-20T17:58:04Z</dcterms:created>
  <dcterms:modified xsi:type="dcterms:W3CDTF">2024-05-21T06:45:16Z</dcterms:modified>
</cp:coreProperties>
</file>